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0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ED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3"/>
  </p:normalViewPr>
  <p:slideViewPr>
    <p:cSldViewPr snapToGrid="0" snapToObjects="1" showGuides="1">
      <p:cViewPr varScale="1">
        <p:scale>
          <a:sx n="93" d="100"/>
          <a:sy n="93" d="100"/>
        </p:scale>
        <p:origin x="216" y="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7D335-7BF9-E549-BD79-5B4501EEAD13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FBE12-C861-5E40-839C-38261FD9E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1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FBE12-C861-5E40-839C-38261FD9EA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37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F169-D010-E142-99ED-C0E4E7A83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AABC7B-024D-5F46-BFCA-F5295A3E1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3F0B4-C216-A34B-86DA-661373EB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9DD21-8CA8-F54F-A9E1-CE8D740F541E}" type="datetime1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DEA9D-B37A-DC43-AA47-7BE8B0E05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Thinkful/Final Capstone/SJadallah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260C0-98B0-8A4C-8A0D-91B9C4B44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4C41-8FAB-604B-AF1A-DBAA459BA8A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EDC6F-B262-D445-840D-4D3585CF12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64"/>
                    </a14:imgEffect>
                    <a14:imgEffect>
                      <a14:saturation sat="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5141" y="-87199"/>
            <a:ext cx="4307113" cy="703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20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36A2A0-A290-C742-944B-E6CA32709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84A2-2DB4-5546-92C3-68D884A12AA4}" type="datetime1">
              <a:rPr lang="en-US" smtClean="0"/>
              <a:t>12/19/19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28FB45-736A-CA4E-89E1-69BB8667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Thinkful/Final Capstone/SJadallah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AE94B-8680-3C42-9083-0861978D7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4C41-8FAB-604B-AF1A-DBAA459BA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46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E1FA6-8067-4F45-9716-73815216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9864-062A-104E-824E-59F11807B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3F3B8-50FA-4C4A-9EB7-B71D18E62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A6C00-BCC0-8E4F-9DE1-71B612D94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68052-5FC8-C34D-91B8-83E8857F24DB}" type="datetime1">
              <a:rPr lang="en-US" smtClean="0"/>
              <a:t>12/19/19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BB9B39-2DBD-9F45-ABC1-DE55BB053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Thinkful/Final Capstone/SJadallah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660A0A-919D-9449-A0B7-236E41E84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4C41-8FAB-604B-AF1A-DBAA459BA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02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AA32F-1F58-8A40-B9BB-A92EE45D8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A03FC0-069E-C54F-A55F-B315436894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29662D-B06B-814F-8A4D-C3051435A6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41069-8379-3145-84F0-D984632FCF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788" y="6481011"/>
            <a:ext cx="2743200" cy="365125"/>
          </a:xfrm>
        </p:spPr>
        <p:txBody>
          <a:bodyPr/>
          <a:lstStyle/>
          <a:p>
            <a:fld id="{0A2B69DE-DC0D-E043-A40B-7E74255B7964}" type="datetime1">
              <a:rPr lang="en-US" smtClean="0"/>
              <a:t>12/19/19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04771-8BC3-FC4D-9C31-2AF12B3CC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0188" y="6481011"/>
            <a:ext cx="4114800" cy="365125"/>
          </a:xfrm>
        </p:spPr>
        <p:txBody>
          <a:bodyPr/>
          <a:lstStyle/>
          <a:p>
            <a:r>
              <a:rPr lang="en-US"/>
              <a:t>Thinkful/Final Capstone/SJadallah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8E685-5912-F642-AF1F-169580B7C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188" y="6481011"/>
            <a:ext cx="2743200" cy="365125"/>
          </a:xfrm>
        </p:spPr>
        <p:txBody>
          <a:bodyPr/>
          <a:lstStyle/>
          <a:p>
            <a:fld id="{17FC4C41-8FAB-604B-AF1A-DBAA459BA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875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903F-7C96-5947-BE3E-E6A946B7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32C148-410F-8C43-8CF4-3FA35DA692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5E9EE-7184-A446-A747-830ED1DF5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10106-C0B1-2A4B-9BD9-FA97386B43A6}" type="datetime1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16136-CD57-5D4B-98C5-1C2BF1D6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Thinkful/Final Capstone/SJadallah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C8AF3-AA1D-A84D-999C-48ADD14C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4C41-8FAB-604B-AF1A-DBAA459BA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35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615445-0DD5-A244-B00C-66430B7023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46BC9B-12E2-AC49-AE71-A5FAA5E479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34351-060C-AE4F-A085-21E6D0DB2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D4C5F-05FF-2149-960B-01851C23AB44}" type="datetime1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BB575-2324-2D4D-8D88-68C22E440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Thinkful/Final Capstone/SJadallah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EBA4D-E8C1-544A-A4FA-589D1E4F1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4C41-8FAB-604B-AF1A-DBAA459BA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24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F169-D010-E142-99ED-C0E4E7A83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AABC7B-024D-5F46-BFCA-F5295A3E1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4C8188-5EA1-C04C-A228-9C7EB0CCBCC4}"/>
              </a:ext>
            </a:extLst>
          </p:cNvPr>
          <p:cNvSpPr/>
          <p:nvPr userDrawn="1"/>
        </p:nvSpPr>
        <p:spPr>
          <a:xfrm>
            <a:off x="-249382" y="-87198"/>
            <a:ext cx="12607637" cy="70655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EDC6F-B262-D445-840D-4D3585CF12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64"/>
                    </a14:imgEffect>
                    <a14:imgEffect>
                      <a14:saturation sat="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9381" y="-87199"/>
            <a:ext cx="12607636" cy="140265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3F0B4-C216-A34B-86DA-661373EB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9DD21-8CA8-F54F-A9E1-CE8D740F541E}" type="datetime1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DEA9D-B37A-DC43-AA47-7BE8B0E05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Thinkful/Final Capstone/SJadallah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260C0-98B0-8A4C-8A0D-91B9C4B44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4C41-8FAB-604B-AF1A-DBAA459BA8A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77A60BD-EA2F-A64F-9C24-5B40834D9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819275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3722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5826C64-1648-8D49-BD2F-20DE8EB05F94}"/>
              </a:ext>
            </a:extLst>
          </p:cNvPr>
          <p:cNvSpPr/>
          <p:nvPr userDrawn="1"/>
        </p:nvSpPr>
        <p:spPr>
          <a:xfrm>
            <a:off x="-249382" y="-235526"/>
            <a:ext cx="12607637" cy="71807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EDC6F-B262-D445-840D-4D3585CF12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64"/>
                    </a14:imgEffect>
                    <a14:imgEffect>
                      <a14:saturation sat="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884885" y="-235527"/>
            <a:ext cx="4556496" cy="7180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1AF169-D010-E142-99ED-C0E4E7A83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AABC7B-024D-5F46-BFCA-F5295A3E1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3F0B4-C216-A34B-86DA-661373EB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4F528-B95A-AE46-8B74-7C3AD26FAF88}" type="datetime1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DEA9D-B37A-DC43-AA47-7BE8B0E05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Thinkful/Final Capstone/SJadallah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260C0-98B0-8A4C-8A0D-91B9C4B44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4C41-8FAB-604B-AF1A-DBAA459BA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9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5826C64-1648-8D49-BD2F-20DE8EB05F94}"/>
              </a:ext>
            </a:extLst>
          </p:cNvPr>
          <p:cNvSpPr/>
          <p:nvPr userDrawn="1"/>
        </p:nvSpPr>
        <p:spPr>
          <a:xfrm>
            <a:off x="-249382" y="-235526"/>
            <a:ext cx="12607637" cy="71807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EDC6F-B262-D445-840D-4D3585CF12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64"/>
                    </a14:imgEffect>
                    <a14:imgEffect>
                      <a14:saturation sa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036618" y="-288909"/>
            <a:ext cx="7952509" cy="7287491"/>
          </a:xfrm>
          <a:prstGeom prst="parallelogram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1AF169-D010-E142-99ED-C0E4E7A83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AABC7B-024D-5F46-BFCA-F5295A3E1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3F0B4-C216-A34B-86DA-661373EB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BA95F-09EE-B547-8043-D6611A18AA18}" type="datetime1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DEA9D-B37A-DC43-AA47-7BE8B0E05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Thinkful/Final Capstone/SJadallah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260C0-98B0-8A4C-8A0D-91B9C4B44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4C41-8FAB-604B-AF1A-DBAA459BA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8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54D4C-F045-954B-941B-F3D96739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87A71-67F8-5940-A3F3-574A2769A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B8A1D-3AC9-BA48-B550-0D6789210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FDA0D-391E-C94E-96FC-0E9FA6087CAF}" type="datetime1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87B77-29FF-D84D-9FB9-9541AD93C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Thinkful/Final Capstone/SJadallah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07C4E-4380-F143-9D7E-0C7A657A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4C41-8FAB-604B-AF1A-DBAA459BA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69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C639A-787B-3544-9113-4AA65DB5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79CF5-3FCE-BC45-9633-E81384316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62EEE-892B-0242-A2F3-B93240402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6883-E1BD-184A-82D9-54E0E5F70C76}" type="datetime1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1941F-2BA6-9A41-BC74-CD6FF328E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Thinkful/Final Capstone/SJadallah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8D993-A50D-B442-AFE1-4D7C9E5A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4C41-8FAB-604B-AF1A-DBAA459BA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80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6FC28-E52C-EB47-82E5-EE51C2212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75829-1549-1540-B001-83A9BC3334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4054A8-6C2B-7743-9486-FAC96A5E2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8DDC9-DA45-3E4F-98A3-29C3956B9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D8E88-0940-6747-817D-BF43B4214AC9}" type="datetime1">
              <a:rPr lang="en-US" smtClean="0"/>
              <a:t>12/19/19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00071-25D3-4C44-8377-5D661D07D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Thinkful/Final Capstone/SJadallah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73BF8A-6BFB-5147-B134-37A33173D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4C41-8FAB-604B-AF1A-DBAA459BA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90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0E95-57DC-1646-B4D8-9FE4242B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EAFC6-1708-ED43-839C-AE4A2020D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9C3A2-D63C-DA40-A81F-EF3EDB314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C9965E-F1B6-0B42-8E30-9E946836C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C08CFF-AEB5-434C-B273-57F59921CC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CB34E4-4736-A448-9E33-57160311B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9F34F-C018-FD4C-8183-FBE647EE9B33}" type="datetime1">
              <a:rPr lang="en-US" smtClean="0"/>
              <a:t>12/19/19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5F0F99-6FDE-F94B-94FC-3C7576942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Thinkful/Final Capstone/SJadallah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93A94F-FBFF-8945-885D-99053E64D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4C41-8FAB-604B-AF1A-DBAA459BA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63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6A31C-7B2F-F943-B4A6-4D29F1CE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2805DA-1BA9-8944-B298-902B79158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43E0-87B9-C14C-AED4-CFCBB05FF20A}" type="datetime1">
              <a:rPr lang="en-US" smtClean="0"/>
              <a:t>12/19/19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15772B-8BC8-4948-9C7F-98DD8E71B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Thinkful/Final Capstone/SJadallah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E6D7B5-D98E-C841-B5CE-2D42CCCFE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4C41-8FAB-604B-AF1A-DBAA459BA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92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1D701C-E5CB-E54C-9FBE-549E62FBB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4AB36-8CF9-7A4A-B2C7-0074F5E7B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D1E4F-57F0-B445-BBD1-97ABA6DD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2260C-3BA5-1A47-B11B-41EE3DF7F29D}" type="datetime1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E4E45-D1AB-F148-B608-0AE38022D2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Thinkful/Final Capstone/SJadallah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37193-8EF3-694F-86E9-C5F8786E6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C4C41-8FAB-604B-AF1A-DBAA459BA8A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66CD9F-8CBD-3C4B-8A89-0CC4D8603D7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alphaModFix amt="9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7664"/>
                    </a14:imgEffect>
                    <a14:imgEffect>
                      <a14:saturation sat="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5141" y="-87199"/>
            <a:ext cx="4307113" cy="703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92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0" r:id="rId3"/>
    <p:sldLayoutId id="2147483661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5.tiff"/><Relationship Id="rId7" Type="http://schemas.openxmlformats.org/officeDocument/2006/relationships/image" Target="../media/image8.png"/><Relationship Id="rId12" Type="http://schemas.openxmlformats.org/officeDocument/2006/relationships/image" Target="../media/image1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tiff"/><Relationship Id="rId11" Type="http://schemas.openxmlformats.org/officeDocument/2006/relationships/image" Target="../media/image12.tiff"/><Relationship Id="rId5" Type="http://schemas.microsoft.com/office/2007/relationships/hdphoto" Target="../media/hdphoto6.wdp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BF4679-07FE-C94D-A069-AE6FAABE7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566" y="2119817"/>
            <a:ext cx="10868889" cy="2618365"/>
          </a:xfrm>
        </p:spPr>
        <p:txBody>
          <a:bodyPr>
            <a:normAutofit/>
          </a:bodyPr>
          <a:lstStyle/>
          <a:p>
            <a:pPr algn="r"/>
            <a:r>
              <a:rPr lang="en-US" sz="5000" b="1" dirty="0">
                <a:solidFill>
                  <a:schemeClr val="bg1"/>
                </a:solidFill>
              </a:rPr>
              <a:t>Final Capstone:</a:t>
            </a:r>
            <a:r>
              <a:rPr lang="en-US" sz="5000" b="1" dirty="0"/>
              <a:t>         </a:t>
            </a:r>
            <a:r>
              <a:rPr lang="en-US" sz="4000" dirty="0"/>
              <a:t>Application of Predictive                  </a:t>
            </a:r>
            <a:br>
              <a:rPr lang="en-US" sz="4000" dirty="0"/>
            </a:br>
            <a:r>
              <a:rPr lang="en-US" sz="4000" dirty="0"/>
              <a:t>    Models to Automate </a:t>
            </a:r>
            <a:br>
              <a:rPr lang="en-US" sz="4000" dirty="0"/>
            </a:br>
            <a:r>
              <a:rPr lang="en-US" sz="4000" dirty="0"/>
              <a:t>Data Auditing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EE65727-D623-A048-8868-EEA731220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9428" y="5137867"/>
            <a:ext cx="9144000" cy="165576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 Jadallah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Dec 20,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92BF5-C6E2-D646-BB93-6BFF351D37C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5850" y="-207818"/>
            <a:ext cx="3969330" cy="132311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7D26877-260F-0647-94A7-D48D986C5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01993-B760-774E-BE63-1D714C75C487}" type="datetime1">
              <a:rPr lang="en-US" smtClean="0"/>
              <a:t>12/19/19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28C0599-C12A-7748-908A-8562C8D61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Thinkful/Final Capstone/SJadallah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005444C-2367-104D-9CF7-57C179DEA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4C41-8FAB-604B-AF1A-DBAA459BA8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90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CAA56-2C92-8444-A5B0-82E5441D4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60" y="457200"/>
            <a:ext cx="3932237" cy="1933074"/>
          </a:xfrm>
        </p:spPr>
        <p:txBody>
          <a:bodyPr anchor="t"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 Model Building</a:t>
            </a:r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b="1" i="1" dirty="0">
                <a:solidFill>
                  <a:schemeClr val="bg1"/>
                </a:solidFill>
              </a:rPr>
              <a:t>Classification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F005D-EBBE-2B4B-84E4-12305A674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1" y="2712745"/>
            <a:ext cx="3932237" cy="3811588"/>
          </a:xfrm>
        </p:spPr>
        <p:txBody>
          <a:bodyPr>
            <a:no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Analyzed various parameters and their impact on the model’s predictiveness.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Identified feature importance to improve model’s predictiveness.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Most improvements on models came from feature engineering versus parameter tuning.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F6D0720-265A-3049-A1C1-E58B3749A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E492-C221-E043-89FB-58D80E828C8F}" type="datetime1">
              <a:rPr lang="en-US" smtClean="0"/>
              <a:t>12/19/19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E4BF163-C33E-1143-9397-6D150B363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Thinkful/Final Capstone/SJadallah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1A1E69F-460E-B44F-8353-AFF57452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4C41-8FAB-604B-AF1A-DBAA459BA8AB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0B70550-ACFA-494F-90F9-0CBDF910E63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4755" y="3429000"/>
            <a:ext cx="3997493" cy="3331244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F8F8DE7-6732-C54C-BDBB-5C791198EF6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48035" y="97756"/>
            <a:ext cx="4316327" cy="345306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FC8409-82AC-574B-B546-EE807A4A53A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44139" y="556462"/>
            <a:ext cx="3997493" cy="266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34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CAA56-2C92-8444-A5B0-82E5441D4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60" y="457200"/>
            <a:ext cx="3932237" cy="1933074"/>
          </a:xfrm>
        </p:spPr>
        <p:txBody>
          <a:bodyPr anchor="t"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 Model Building</a:t>
            </a:r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b="1" i="1" dirty="0">
                <a:solidFill>
                  <a:schemeClr val="bg1"/>
                </a:solidFill>
              </a:rPr>
              <a:t>Classification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F005D-EBBE-2B4B-84E4-12305A674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1" y="2521827"/>
            <a:ext cx="3932237" cy="3811588"/>
          </a:xfrm>
        </p:spPr>
        <p:txBody>
          <a:bodyPr>
            <a:no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Random Forest models performed the best.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Random Forest model with default parameters performed best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Iterated through the models and feature enhancement has the most positive impact on model’s predictiveness. 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KNN model was optimal with n=1.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F6D0720-265A-3049-A1C1-E58B3749A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E492-C221-E043-89FB-58D80E828C8F}" type="datetime1">
              <a:rPr lang="en-US" smtClean="0"/>
              <a:t>12/19/19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E4BF163-C33E-1143-9397-6D150B363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Thinkful/Final Capstone/SJadallah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1A1E69F-460E-B44F-8353-AFF57452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4C41-8FAB-604B-AF1A-DBAA459BA8AB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532F022-61FA-1F41-8A71-95CC6CF88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93789"/>
              </p:ext>
            </p:extLst>
          </p:nvPr>
        </p:nvGraphicFramePr>
        <p:xfrm>
          <a:off x="5850398" y="136354"/>
          <a:ext cx="4609180" cy="19330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1498">
                  <a:extLst>
                    <a:ext uri="{9D8B030D-6E8A-4147-A177-3AD203B41FA5}">
                      <a16:colId xmlns:a16="http://schemas.microsoft.com/office/drawing/2014/main" val="4237232159"/>
                    </a:ext>
                  </a:extLst>
                </a:gridCol>
                <a:gridCol w="806039">
                  <a:extLst>
                    <a:ext uri="{9D8B030D-6E8A-4147-A177-3AD203B41FA5}">
                      <a16:colId xmlns:a16="http://schemas.microsoft.com/office/drawing/2014/main" val="3093719137"/>
                    </a:ext>
                  </a:extLst>
                </a:gridCol>
                <a:gridCol w="806039">
                  <a:extLst>
                    <a:ext uri="{9D8B030D-6E8A-4147-A177-3AD203B41FA5}">
                      <a16:colId xmlns:a16="http://schemas.microsoft.com/office/drawing/2014/main" val="2325850803"/>
                    </a:ext>
                  </a:extLst>
                </a:gridCol>
                <a:gridCol w="806039">
                  <a:extLst>
                    <a:ext uri="{9D8B030D-6E8A-4147-A177-3AD203B41FA5}">
                      <a16:colId xmlns:a16="http://schemas.microsoft.com/office/drawing/2014/main" val="4235473551"/>
                    </a:ext>
                  </a:extLst>
                </a:gridCol>
                <a:gridCol w="919565">
                  <a:extLst>
                    <a:ext uri="{9D8B030D-6E8A-4147-A177-3AD203B41FA5}">
                      <a16:colId xmlns:a16="http://schemas.microsoft.com/office/drawing/2014/main" val="3867083780"/>
                    </a:ext>
                  </a:extLst>
                </a:gridCol>
              </a:tblGrid>
              <a:tr h="241634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Random Forest Classification Report: Default Parameters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577739"/>
                  </a:ext>
                </a:extLst>
              </a:tr>
              <a:tr h="24163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 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</a:rPr>
                        <a:t>precision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</a:rPr>
                        <a:t>recall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</a:rPr>
                        <a:t>f1-score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</a:rPr>
                        <a:t>support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479169"/>
                  </a:ext>
                </a:extLst>
              </a:tr>
              <a:tr h="24163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0.9725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0.9751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0.9738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         22,624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228365"/>
                  </a:ext>
                </a:extLst>
              </a:tr>
              <a:tr h="24163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0.9836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0.9757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0.9796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         22,757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326860"/>
                  </a:ext>
                </a:extLst>
              </a:tr>
              <a:tr h="24163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0.9810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0.9862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0.9836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         22,773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709294"/>
                  </a:ext>
                </a:extLst>
              </a:tr>
              <a:tr h="24163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accuracy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0.9790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0.9790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0.9790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0.9790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62915"/>
                  </a:ext>
                </a:extLst>
              </a:tr>
              <a:tr h="24163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macro avg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0.9790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0.9790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0.9790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         68,154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927566"/>
                  </a:ext>
                </a:extLst>
              </a:tr>
              <a:tr h="24163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weighted avg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0.9790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0.9790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0.9790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         68,154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63032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33D0363-F9E4-A946-A179-D0F69697D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083010"/>
              </p:ext>
            </p:extLst>
          </p:nvPr>
        </p:nvGraphicFramePr>
        <p:xfrm>
          <a:off x="5851003" y="2278778"/>
          <a:ext cx="4608575" cy="19293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9608">
                  <a:extLst>
                    <a:ext uri="{9D8B030D-6E8A-4147-A177-3AD203B41FA5}">
                      <a16:colId xmlns:a16="http://schemas.microsoft.com/office/drawing/2014/main" val="3320188168"/>
                    </a:ext>
                  </a:extLst>
                </a:gridCol>
                <a:gridCol w="850231">
                  <a:extLst>
                    <a:ext uri="{9D8B030D-6E8A-4147-A177-3AD203B41FA5}">
                      <a16:colId xmlns:a16="http://schemas.microsoft.com/office/drawing/2014/main" val="1692666107"/>
                    </a:ext>
                  </a:extLst>
                </a:gridCol>
                <a:gridCol w="818147">
                  <a:extLst>
                    <a:ext uri="{9D8B030D-6E8A-4147-A177-3AD203B41FA5}">
                      <a16:colId xmlns:a16="http://schemas.microsoft.com/office/drawing/2014/main" val="2346793711"/>
                    </a:ext>
                  </a:extLst>
                </a:gridCol>
                <a:gridCol w="778874">
                  <a:extLst>
                    <a:ext uri="{9D8B030D-6E8A-4147-A177-3AD203B41FA5}">
                      <a16:colId xmlns:a16="http://schemas.microsoft.com/office/drawing/2014/main" val="3182181523"/>
                    </a:ext>
                  </a:extLst>
                </a:gridCol>
                <a:gridCol w="921715">
                  <a:extLst>
                    <a:ext uri="{9D8B030D-6E8A-4147-A177-3AD203B41FA5}">
                      <a16:colId xmlns:a16="http://schemas.microsoft.com/office/drawing/2014/main" val="4194806930"/>
                    </a:ext>
                  </a:extLst>
                </a:gridCol>
              </a:tblGrid>
              <a:tr h="235368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Random Forest Classification Report: Tuned Parameters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252958"/>
                  </a:ext>
                </a:extLst>
              </a:tr>
              <a:tr h="235368"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</a:rPr>
                        <a:t>precision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</a:rPr>
                        <a:t>recall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</a:rPr>
                        <a:t>f1-score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</a:rPr>
                        <a:t>support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195999"/>
                  </a:ext>
                </a:extLst>
              </a:tr>
              <a:tr h="23536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0.9206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0.9639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0.9418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      22,624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330449"/>
                  </a:ext>
                </a:extLst>
              </a:tr>
              <a:tr h="23536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0.9807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0.9493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0.9647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      22,757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564537"/>
                  </a:ext>
                </a:extLst>
              </a:tr>
              <a:tr h="23536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0.9504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0.9365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0.9434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      22,773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61459"/>
                  </a:ext>
                </a:extLst>
              </a:tr>
              <a:tr h="23536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accuracy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0.9498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0.9498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0.9498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0.9498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621093"/>
                  </a:ext>
                </a:extLst>
              </a:tr>
              <a:tr h="23536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macro avg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0.9506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0.9499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0.9500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      68,154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214049"/>
                  </a:ext>
                </a:extLst>
              </a:tr>
              <a:tr h="28180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weighted avg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0.9506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0.9498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0.9500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      68,154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04194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72DB6A2-EC14-2841-AF89-F2EFB95D2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409334"/>
              </p:ext>
            </p:extLst>
          </p:nvPr>
        </p:nvGraphicFramePr>
        <p:xfrm>
          <a:off x="5850398" y="4452352"/>
          <a:ext cx="4608576" cy="17844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5756">
                  <a:extLst>
                    <a:ext uri="{9D8B030D-6E8A-4147-A177-3AD203B41FA5}">
                      <a16:colId xmlns:a16="http://schemas.microsoft.com/office/drawing/2014/main" val="2485319202"/>
                    </a:ext>
                  </a:extLst>
                </a:gridCol>
                <a:gridCol w="933518">
                  <a:extLst>
                    <a:ext uri="{9D8B030D-6E8A-4147-A177-3AD203B41FA5}">
                      <a16:colId xmlns:a16="http://schemas.microsoft.com/office/drawing/2014/main" val="464500636"/>
                    </a:ext>
                  </a:extLst>
                </a:gridCol>
                <a:gridCol w="822763">
                  <a:extLst>
                    <a:ext uri="{9D8B030D-6E8A-4147-A177-3AD203B41FA5}">
                      <a16:colId xmlns:a16="http://schemas.microsoft.com/office/drawing/2014/main" val="2958981284"/>
                    </a:ext>
                  </a:extLst>
                </a:gridCol>
                <a:gridCol w="754824">
                  <a:extLst>
                    <a:ext uri="{9D8B030D-6E8A-4147-A177-3AD203B41FA5}">
                      <a16:colId xmlns:a16="http://schemas.microsoft.com/office/drawing/2014/main" val="1727514032"/>
                    </a:ext>
                  </a:extLst>
                </a:gridCol>
                <a:gridCol w="921715">
                  <a:extLst>
                    <a:ext uri="{9D8B030D-6E8A-4147-A177-3AD203B41FA5}">
                      <a16:colId xmlns:a16="http://schemas.microsoft.com/office/drawing/2014/main" val="2116629739"/>
                    </a:ext>
                  </a:extLst>
                </a:gridCol>
              </a:tblGrid>
              <a:tr h="213933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KNN Classification Report: </a:t>
                      </a:r>
                      <a:r>
                        <a:rPr lang="en-US" sz="1400" b="1" u="none" strike="noStrike" dirty="0" err="1">
                          <a:effectLst/>
                        </a:rPr>
                        <a:t>n_neighbors</a:t>
                      </a:r>
                      <a:r>
                        <a:rPr lang="en-US" sz="1400" b="1" u="none" strike="noStrike" dirty="0">
                          <a:effectLst/>
                        </a:rPr>
                        <a:t>: 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666422"/>
                  </a:ext>
                </a:extLst>
              </a:tr>
              <a:tr h="213933"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</a:rPr>
                        <a:t>precision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recall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</a:rPr>
                        <a:t>f1-score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</a:rPr>
                        <a:t>support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415711"/>
                  </a:ext>
                </a:extLst>
              </a:tr>
              <a:tr h="2139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0.9558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0.8487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0.8990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      22,499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805757"/>
                  </a:ext>
                </a:extLst>
              </a:tr>
              <a:tr h="2139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0.9430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0.9677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0.9552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      22,840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365422"/>
                  </a:ext>
                </a:extLst>
              </a:tr>
              <a:tr h="2139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0.9029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0.9789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0.9393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      22,815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33341"/>
                  </a:ext>
                </a:extLst>
              </a:tr>
              <a:tr h="2139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accuracy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0.9322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0.9322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0.9322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0.9322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974736"/>
                  </a:ext>
                </a:extLst>
              </a:tr>
              <a:tr h="2139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macro avg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0.9339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0.9318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0.9312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      68,154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821549"/>
                  </a:ext>
                </a:extLst>
              </a:tr>
              <a:tr h="22427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weighted avg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0.9338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0.9322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0.9313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      68,154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164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993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F6D0720-265A-3049-A1C1-E58B3749A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E492-C221-E043-89FB-58D80E828C8F}" type="datetime1">
              <a:rPr lang="en-US" smtClean="0"/>
              <a:t>12/19/19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E4BF163-C33E-1143-9397-6D150B363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Thinkful/Final Capstone/SJadallah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1A1E69F-460E-B44F-8353-AFF57452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4C41-8FAB-604B-AF1A-DBAA459BA8AB}" type="slidenum">
              <a:rPr lang="en-US" smtClean="0"/>
              <a:t>12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F005D-EBBE-2B4B-84E4-12305A674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Classification models performed much better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Applied data to following models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</a:rPr>
              <a:t>Decision Tree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</a:rPr>
              <a:t>Random Forest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</a:rPr>
              <a:t>KNN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2600" i="1" dirty="0">
                <a:solidFill>
                  <a:schemeClr val="bg1"/>
                </a:solidFill>
              </a:rPr>
              <a:t>Classification models perform very well</a:t>
            </a: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4D1B99-01C0-8241-B224-882084549D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6082" y="1227137"/>
            <a:ext cx="12512040" cy="521335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808B59-955A-104A-9BE1-C2391FAE81EE}"/>
              </a:ext>
            </a:extLst>
          </p:cNvPr>
          <p:cNvSpPr txBox="1">
            <a:spLocks/>
          </p:cNvSpPr>
          <p:nvPr/>
        </p:nvSpPr>
        <p:spPr>
          <a:xfrm>
            <a:off x="551184" y="369805"/>
            <a:ext cx="10737508" cy="10810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 Random Forest Models  </a:t>
            </a:r>
            <a:r>
              <a:rPr lang="en-US" sz="4000" b="1" i="1" dirty="0">
                <a:solidFill>
                  <a:schemeClr val="bg1"/>
                </a:solidFill>
              </a:rPr>
              <a:t>Confusion Matrices</a:t>
            </a:r>
          </a:p>
        </p:txBody>
      </p:sp>
    </p:spTree>
    <p:extLst>
      <p:ext uri="{BB962C8B-B14F-4D97-AF65-F5344CB8AC3E}">
        <p14:creationId xmlns:p14="http://schemas.microsoft.com/office/powerpoint/2010/main" val="3332809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33D68-C052-E147-9A2D-DA3EDBCB9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BA95F-09EE-B547-8043-D6611A18AA18}" type="datetime1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681F0-DDFA-C84C-94C8-713C57CFA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Thinkful/Final Capstone/SJadallah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1DA57-93B0-044A-9776-ADEC4AFFD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4C41-8FAB-604B-AF1A-DBAA459BA8AB}" type="slidenum">
              <a:rPr lang="en-US" smtClean="0"/>
              <a:t>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D3D5B3-6254-1B4F-92DA-B06C75199439}"/>
              </a:ext>
            </a:extLst>
          </p:cNvPr>
          <p:cNvSpPr txBox="1">
            <a:spLocks/>
          </p:cNvSpPr>
          <p:nvPr/>
        </p:nvSpPr>
        <p:spPr>
          <a:xfrm>
            <a:off x="36226" y="136525"/>
            <a:ext cx="5656762" cy="193307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400" dirty="0">
                <a:solidFill>
                  <a:schemeClr val="bg1"/>
                </a:solidFill>
              </a:rPr>
              <a:t>Conclusions &amp; </a:t>
            </a:r>
            <a:r>
              <a:rPr lang="en-US" sz="4400" b="1" i="1" dirty="0">
                <a:solidFill>
                  <a:schemeClr val="bg1"/>
                </a:solidFill>
              </a:rPr>
              <a:t>Next Steps</a:t>
            </a:r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endParaRPr lang="en-US" sz="4000" b="1" i="1" dirty="0">
              <a:solidFill>
                <a:schemeClr val="bg1"/>
              </a:solidFill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7BFCFAF-D213-CD45-99F7-1FA3877C84D9}"/>
              </a:ext>
            </a:extLst>
          </p:cNvPr>
          <p:cNvSpPr txBox="1">
            <a:spLocks/>
          </p:cNvSpPr>
          <p:nvPr/>
        </p:nvSpPr>
        <p:spPr>
          <a:xfrm>
            <a:off x="280724" y="1050616"/>
            <a:ext cx="4433748" cy="38115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Model will be moved into dev environment for user testing.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Will add image classification model (already built) to enhance predictiveness of model.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Test, adjust and deploy once we pass testing metrics.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Modify Audit Tool software to only show user those records classified as “Change.”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Modify Audit Tool software to randomly sample records for re-training of model.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74E3DA5-837C-694C-82DF-AEDAD91468A7}"/>
              </a:ext>
            </a:extLst>
          </p:cNvPr>
          <p:cNvSpPr txBox="1">
            <a:spLocks/>
          </p:cNvSpPr>
          <p:nvPr/>
        </p:nvSpPr>
        <p:spPr>
          <a:xfrm>
            <a:off x="6776829" y="2589337"/>
            <a:ext cx="4276181" cy="193307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Questions &amp; </a:t>
            </a:r>
            <a:r>
              <a:rPr lang="en-US" sz="4000" b="1" i="1" dirty="0"/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1062140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CAA56-2C92-8444-A5B0-82E5441D4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60" y="457200"/>
            <a:ext cx="3932237" cy="1600200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Current State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F005D-EBBE-2B4B-84E4-12305A674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422" y="1224098"/>
            <a:ext cx="4018394" cy="4648200"/>
          </a:xfrm>
        </p:spPr>
        <p:txBody>
          <a:bodyPr>
            <a:no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Deployment of smart devices for industry created data that is both structured and unstructured data.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User error of devices also lead to capture of erroneous structured data.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Early on with only several devices in the marketplace it was easy to have a person manually check all the records.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At 50+ devices the company developed an internal Audit  software Tool to make it easier for the person to check the records and either ”Accept”, “Reject” or “Change the record.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Today with over 100 devices, growth in installations and the curse of dimensionality, we need a new solution.  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3" name="Picture 2" descr="Image result for icon for database">
            <a:extLst>
              <a:ext uri="{FF2B5EF4-FFF2-40B4-BE49-F238E27FC236}">
                <a16:creationId xmlns:a16="http://schemas.microsoft.com/office/drawing/2014/main" id="{98738871-100D-1740-8380-1D2F8BD63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156" y="683788"/>
            <a:ext cx="617624" cy="61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or: Elbow 60">
            <a:extLst>
              <a:ext uri="{FF2B5EF4-FFF2-40B4-BE49-F238E27FC236}">
                <a16:creationId xmlns:a16="http://schemas.microsoft.com/office/drawing/2014/main" id="{F8BD8EE3-3B6C-9949-9AEF-3B23F55568C5}"/>
              </a:ext>
            </a:extLst>
          </p:cNvPr>
          <p:cNvCxnSpPr>
            <a:cxnSpLocks/>
            <a:stCxn id="43" idx="3"/>
            <a:endCxn id="124" idx="0"/>
          </p:cNvCxnSpPr>
          <p:nvPr/>
        </p:nvCxnSpPr>
        <p:spPr>
          <a:xfrm>
            <a:off x="7248780" y="992600"/>
            <a:ext cx="644444" cy="1430396"/>
          </a:xfrm>
          <a:prstGeom prst="bent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75">
            <a:extLst>
              <a:ext uri="{FF2B5EF4-FFF2-40B4-BE49-F238E27FC236}">
                <a16:creationId xmlns:a16="http://schemas.microsoft.com/office/drawing/2014/main" id="{E31D0AD7-EE34-7648-B811-C3852A69E076}"/>
              </a:ext>
            </a:extLst>
          </p:cNvPr>
          <p:cNvCxnSpPr>
            <a:cxnSpLocks/>
            <a:stCxn id="43" idx="1"/>
            <a:endCxn id="40" idx="0"/>
          </p:cNvCxnSpPr>
          <p:nvPr/>
        </p:nvCxnSpPr>
        <p:spPr>
          <a:xfrm rot="10800000" flipV="1">
            <a:off x="5554986" y="992599"/>
            <a:ext cx="1076171" cy="231499"/>
          </a:xfrm>
          <a:prstGeom prst="bent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767D3D28-7816-A148-AE77-66DCF5CED4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0648"/>
          <a:stretch/>
        </p:blipFill>
        <p:spPr>
          <a:xfrm>
            <a:off x="4142459" y="2244986"/>
            <a:ext cx="2012002" cy="1540199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B6681EE6-63C9-1249-977C-37BCB640433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4338" y="2580125"/>
            <a:ext cx="1946081" cy="116727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4EE3A12-FF13-CE45-A14B-BD1851DC54A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34041" y="5673944"/>
            <a:ext cx="803459" cy="803459"/>
          </a:xfrm>
          <a:prstGeom prst="rect">
            <a:avLst/>
          </a:prstGeom>
        </p:spPr>
      </p:pic>
      <p:pic>
        <p:nvPicPr>
          <p:cNvPr id="40" name="Picture 4" descr="Image result for icon for api">
            <a:extLst>
              <a:ext uri="{FF2B5EF4-FFF2-40B4-BE49-F238E27FC236}">
                <a16:creationId xmlns:a16="http://schemas.microsoft.com/office/drawing/2014/main" id="{2D1909AC-2F8C-4445-B664-5DAB634C0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036" y="1224099"/>
            <a:ext cx="1257897" cy="73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Connector: Elbow 68">
            <a:extLst>
              <a:ext uri="{FF2B5EF4-FFF2-40B4-BE49-F238E27FC236}">
                <a16:creationId xmlns:a16="http://schemas.microsoft.com/office/drawing/2014/main" id="{A6AC83F1-430A-2846-8A08-78BA0D3A7E04}"/>
              </a:ext>
            </a:extLst>
          </p:cNvPr>
          <p:cNvCxnSpPr>
            <a:cxnSpLocks/>
            <a:stCxn id="62" idx="0"/>
            <a:endCxn id="94" idx="2"/>
          </p:cNvCxnSpPr>
          <p:nvPr/>
        </p:nvCxnSpPr>
        <p:spPr>
          <a:xfrm rot="16200000" flipV="1">
            <a:off x="5248961" y="3684684"/>
            <a:ext cx="492480" cy="693482"/>
          </a:xfrm>
          <a:prstGeom prst="bentConnector3">
            <a:avLst>
              <a:gd name="adj1" fmla="val 54585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8" descr="Image result for icon for wireless">
            <a:extLst>
              <a:ext uri="{FF2B5EF4-FFF2-40B4-BE49-F238E27FC236}">
                <a16:creationId xmlns:a16="http://schemas.microsoft.com/office/drawing/2014/main" id="{16A67808-7535-984E-8450-C8F20BAA4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423" y="4277665"/>
            <a:ext cx="625038" cy="62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0" descr="Image result for icon for trash compactor">
            <a:extLst>
              <a:ext uri="{FF2B5EF4-FFF2-40B4-BE49-F238E27FC236}">
                <a16:creationId xmlns:a16="http://schemas.microsoft.com/office/drawing/2014/main" id="{FB5A55FC-AE62-FA49-A188-4ADAB42DD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442" y="4818405"/>
            <a:ext cx="1032912" cy="104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Connector: Elbow 68">
            <a:extLst>
              <a:ext uri="{FF2B5EF4-FFF2-40B4-BE49-F238E27FC236}">
                <a16:creationId xmlns:a16="http://schemas.microsoft.com/office/drawing/2014/main" id="{60FFDC9B-7704-754B-A6AA-BDB1BA4B05D4}"/>
              </a:ext>
            </a:extLst>
          </p:cNvPr>
          <p:cNvCxnSpPr>
            <a:cxnSpLocks/>
            <a:stCxn id="62" idx="0"/>
            <a:endCxn id="100" idx="2"/>
          </p:cNvCxnSpPr>
          <p:nvPr/>
        </p:nvCxnSpPr>
        <p:spPr>
          <a:xfrm rot="5400000" flipH="1" flipV="1">
            <a:off x="5844526" y="3744813"/>
            <a:ext cx="530269" cy="53543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68">
            <a:extLst>
              <a:ext uri="{FF2B5EF4-FFF2-40B4-BE49-F238E27FC236}">
                <a16:creationId xmlns:a16="http://schemas.microsoft.com/office/drawing/2014/main" id="{4457968B-B89E-B944-AE2F-CE3FA1221AF6}"/>
              </a:ext>
            </a:extLst>
          </p:cNvPr>
          <p:cNvCxnSpPr>
            <a:cxnSpLocks/>
            <a:endCxn id="40" idx="2"/>
          </p:cNvCxnSpPr>
          <p:nvPr/>
        </p:nvCxnSpPr>
        <p:spPr>
          <a:xfrm rot="5400000" flipH="1" flipV="1">
            <a:off x="5104496" y="2066530"/>
            <a:ext cx="554495" cy="346483"/>
          </a:xfrm>
          <a:prstGeom prst="bentConnector3">
            <a:avLst>
              <a:gd name="adj1" fmla="val 41857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68">
            <a:extLst>
              <a:ext uri="{FF2B5EF4-FFF2-40B4-BE49-F238E27FC236}">
                <a16:creationId xmlns:a16="http://schemas.microsoft.com/office/drawing/2014/main" id="{9A8D4E01-6636-7146-9FD5-7255455FA20E}"/>
              </a:ext>
            </a:extLst>
          </p:cNvPr>
          <p:cNvCxnSpPr>
            <a:cxnSpLocks/>
            <a:stCxn id="100" idx="0"/>
            <a:endCxn id="40" idx="2"/>
          </p:cNvCxnSpPr>
          <p:nvPr/>
        </p:nvCxnSpPr>
        <p:spPr>
          <a:xfrm rot="16200000" flipV="1">
            <a:off x="5657381" y="1860127"/>
            <a:ext cx="617602" cy="82239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1E71A33-75C5-294C-8EA8-A4FD5C40620C}"/>
              </a:ext>
            </a:extLst>
          </p:cNvPr>
          <p:cNvGrpSpPr/>
          <p:nvPr/>
        </p:nvGrpSpPr>
        <p:grpSpPr>
          <a:xfrm>
            <a:off x="7485145" y="2422996"/>
            <a:ext cx="1910857" cy="1540198"/>
            <a:chOff x="7748381" y="2161309"/>
            <a:chExt cx="1334964" cy="104001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125695F-1B56-424A-B06F-1141F422FABE}"/>
                </a:ext>
              </a:extLst>
            </p:cNvPr>
            <p:cNvGrpSpPr/>
            <p:nvPr/>
          </p:nvGrpSpPr>
          <p:grpSpPr>
            <a:xfrm>
              <a:off x="7845401" y="2244987"/>
              <a:ext cx="1237944" cy="956338"/>
              <a:chOff x="4802507" y="3112532"/>
              <a:chExt cx="3913776" cy="2615393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630F9F28-A7E0-114B-8A67-B3349FF37E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r="4381" b="28624"/>
              <a:stretch/>
            </p:blipFill>
            <p:spPr>
              <a:xfrm>
                <a:off x="4802507" y="3112532"/>
                <a:ext cx="3757020" cy="2615393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65FDFBE-B7EE-2646-84FB-31AEF29C444B}"/>
                  </a:ext>
                </a:extLst>
              </p:cNvPr>
              <p:cNvSpPr/>
              <p:nvPr/>
            </p:nvSpPr>
            <p:spPr>
              <a:xfrm>
                <a:off x="8001668" y="4206602"/>
                <a:ext cx="714615" cy="350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3C8FFCE0-7D11-5B40-A785-65CFCF654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48381" y="2161309"/>
              <a:ext cx="570185" cy="570185"/>
            </a:xfrm>
            <a:prstGeom prst="rect">
              <a:avLst/>
            </a:prstGeom>
          </p:spPr>
        </p:pic>
      </p:grpSp>
      <p:pic>
        <p:nvPicPr>
          <p:cNvPr id="127" name="Picture 2" descr="Image result for icon for database">
            <a:extLst>
              <a:ext uri="{FF2B5EF4-FFF2-40B4-BE49-F238E27FC236}">
                <a16:creationId xmlns:a16="http://schemas.microsoft.com/office/drawing/2014/main" id="{E1B06DE5-EB2C-2E4E-8338-0434CFD8E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711" y="703142"/>
            <a:ext cx="617624" cy="61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3" name="Connector: Elbow 60">
            <a:extLst>
              <a:ext uri="{FF2B5EF4-FFF2-40B4-BE49-F238E27FC236}">
                <a16:creationId xmlns:a16="http://schemas.microsoft.com/office/drawing/2014/main" id="{36B3ADD8-4F4A-2E4D-ABEE-34862B74253C}"/>
              </a:ext>
            </a:extLst>
          </p:cNvPr>
          <p:cNvCxnSpPr>
            <a:cxnSpLocks/>
            <a:endCxn id="127" idx="1"/>
          </p:cNvCxnSpPr>
          <p:nvPr/>
        </p:nvCxnSpPr>
        <p:spPr>
          <a:xfrm rot="5400000" flipH="1" flipV="1">
            <a:off x="7553809" y="1486095"/>
            <a:ext cx="1411042" cy="462761"/>
          </a:xfrm>
          <a:prstGeom prst="bent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Elbow 60">
            <a:extLst>
              <a:ext uri="{FF2B5EF4-FFF2-40B4-BE49-F238E27FC236}">
                <a16:creationId xmlns:a16="http://schemas.microsoft.com/office/drawing/2014/main" id="{AEF87213-FDE0-2649-B301-AE909B052891}"/>
              </a:ext>
            </a:extLst>
          </p:cNvPr>
          <p:cNvCxnSpPr>
            <a:cxnSpLocks/>
            <a:stCxn id="127" idx="3"/>
            <a:endCxn id="129" idx="0"/>
          </p:cNvCxnSpPr>
          <p:nvPr/>
        </p:nvCxnSpPr>
        <p:spPr>
          <a:xfrm>
            <a:off x="9108335" y="1011954"/>
            <a:ext cx="1498223" cy="1233031"/>
          </a:xfrm>
          <a:prstGeom prst="bent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52F7FBAD-3010-824A-8077-8D0128EB131A}"/>
              </a:ext>
            </a:extLst>
          </p:cNvPr>
          <p:cNvGrpSpPr/>
          <p:nvPr/>
        </p:nvGrpSpPr>
        <p:grpSpPr>
          <a:xfrm>
            <a:off x="9803233" y="2244985"/>
            <a:ext cx="2101370" cy="1771843"/>
            <a:chOff x="9896749" y="2126604"/>
            <a:chExt cx="1923805" cy="1561357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83AC7E76-EFCB-FD4C-8E84-4A9C0737D1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4381" b="28624"/>
            <a:stretch/>
          </p:blipFill>
          <p:spPr>
            <a:xfrm>
              <a:off x="10632193" y="2731623"/>
              <a:ext cx="1188361" cy="956338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47FACAF8-50BD-E54E-B4AE-80BC5737A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EFDFF"/>
                </a:clrFrom>
                <a:clrTo>
                  <a:srgbClr val="FEFD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96749" y="2126604"/>
              <a:ext cx="1470889" cy="1103167"/>
            </a:xfrm>
            <a:prstGeom prst="rect">
              <a:avLst/>
            </a:prstGeom>
          </p:spPr>
        </p:pic>
      </p:grpSp>
      <p:pic>
        <p:nvPicPr>
          <p:cNvPr id="61" name="Picture 6" descr="Image result for icon for baler">
            <a:extLst>
              <a:ext uri="{FF2B5EF4-FFF2-40B4-BE49-F238E27FC236}">
                <a16:creationId xmlns:a16="http://schemas.microsoft.com/office/drawing/2014/main" id="{A363F01F-1D2C-4B4D-BF06-D31800EF3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B7D9E5"/>
              </a:clrFrom>
              <a:clrTo>
                <a:srgbClr val="B7D9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57"/>
          <a:stretch/>
        </p:blipFill>
        <p:spPr bwMode="auto">
          <a:xfrm>
            <a:off x="4694370" y="4472706"/>
            <a:ext cx="1211940" cy="154693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CFBF175E-D586-D442-A91F-A72A9B901214}"/>
              </a:ext>
            </a:extLst>
          </p:cNvPr>
          <p:cNvSpPr txBox="1"/>
          <p:nvPr/>
        </p:nvSpPr>
        <p:spPr>
          <a:xfrm>
            <a:off x="8095911" y="3932530"/>
            <a:ext cx="117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Auditor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E2CC7D7-EB6A-D141-8B4C-40A6A11B1C9D}"/>
              </a:ext>
            </a:extLst>
          </p:cNvPr>
          <p:cNvSpPr txBox="1"/>
          <p:nvPr/>
        </p:nvSpPr>
        <p:spPr>
          <a:xfrm>
            <a:off x="10788400" y="3932530"/>
            <a:ext cx="117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Analyst</a:t>
            </a:r>
          </a:p>
        </p:txBody>
      </p:sp>
      <p:sp>
        <p:nvSpPr>
          <p:cNvPr id="166" name="Date Placeholder 165">
            <a:extLst>
              <a:ext uri="{FF2B5EF4-FFF2-40B4-BE49-F238E27FC236}">
                <a16:creationId xmlns:a16="http://schemas.microsoft.com/office/drawing/2014/main" id="{AB36CB31-4382-3B4C-8DB3-FD1FBAC3D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6EF48-778A-7E4A-9E98-C3B7A3F4F3B8}" type="datetime1">
              <a:rPr lang="en-US" smtClean="0"/>
              <a:t>12/19/19</a:t>
            </a:fld>
            <a:endParaRPr lang="en-US"/>
          </a:p>
        </p:txBody>
      </p:sp>
      <p:sp>
        <p:nvSpPr>
          <p:cNvPr id="167" name="Footer Placeholder 166">
            <a:extLst>
              <a:ext uri="{FF2B5EF4-FFF2-40B4-BE49-F238E27FC236}">
                <a16:creationId xmlns:a16="http://schemas.microsoft.com/office/drawing/2014/main" id="{D6CF42CE-DF93-8D46-AB28-B6A219D0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Thinkful/Final Capstone/SJadallah</a:t>
            </a:r>
          </a:p>
        </p:txBody>
      </p:sp>
      <p:sp>
        <p:nvSpPr>
          <p:cNvPr id="168" name="Slide Number Placeholder 167">
            <a:extLst>
              <a:ext uri="{FF2B5EF4-FFF2-40B4-BE49-F238E27FC236}">
                <a16:creationId xmlns:a16="http://schemas.microsoft.com/office/drawing/2014/main" id="{12AD6765-D5B8-744C-92A4-FD59ADE0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4C41-8FAB-604B-AF1A-DBAA459BA8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38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CAA56-2C92-8444-A5B0-82E5441D4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60" y="457200"/>
            <a:ext cx="3932237" cy="1600200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 The </a:t>
            </a:r>
            <a:r>
              <a:rPr lang="en-US" sz="4000" b="1" i="1" dirty="0">
                <a:solidFill>
                  <a:schemeClr val="bg1"/>
                </a:solidFill>
              </a:rPr>
              <a:t>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F005D-EBBE-2B4B-84E4-12305A674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55" y="1224098"/>
            <a:ext cx="3932237" cy="3811588"/>
          </a:xfrm>
        </p:spPr>
        <p:txBody>
          <a:bodyPr>
            <a:no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To date the company has processed over 300K records and growing at a rate of ~15K per month.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Summary statistics show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95% of records are reviewed and Accepted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4.5% of records are rejected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0.5% of records are changed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Not a value-add activity for a person.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2600" i="1" dirty="0">
                <a:solidFill>
                  <a:schemeClr val="bg1"/>
                </a:solidFill>
              </a:rPr>
              <a:t>How can we automate this function so allow the person to perform more value-add work?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A517FC-7A01-614B-839D-D46ABE0BD332}"/>
              </a:ext>
            </a:extLst>
          </p:cNvPr>
          <p:cNvGrpSpPr/>
          <p:nvPr/>
        </p:nvGrpSpPr>
        <p:grpSpPr>
          <a:xfrm>
            <a:off x="4864394" y="423998"/>
            <a:ext cx="7344244" cy="5247183"/>
            <a:chOff x="4864394" y="423998"/>
            <a:chExt cx="7344244" cy="524718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F2786A1-429D-234B-95ED-22280E24A18B}"/>
                </a:ext>
              </a:extLst>
            </p:cNvPr>
            <p:cNvGrpSpPr/>
            <p:nvPr/>
          </p:nvGrpSpPr>
          <p:grpSpPr>
            <a:xfrm>
              <a:off x="7020040" y="1071098"/>
              <a:ext cx="5188598" cy="4187831"/>
              <a:chOff x="5245768" y="457199"/>
              <a:chExt cx="6646772" cy="549526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AB628AF-BC42-BA45-935B-07B271E4B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7668" r="-568"/>
              <a:stretch/>
            </p:blipFill>
            <p:spPr>
              <a:xfrm>
                <a:off x="5871410" y="563318"/>
                <a:ext cx="6021130" cy="5389145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D01E91E-08BF-964A-80D7-50A851C63F0E}"/>
                  </a:ext>
                </a:extLst>
              </p:cNvPr>
              <p:cNvSpPr/>
              <p:nvPr/>
            </p:nvSpPr>
            <p:spPr>
              <a:xfrm>
                <a:off x="5245768" y="946484"/>
                <a:ext cx="1363579" cy="26629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716BD9A-4DC9-BC4F-A3A4-D8BC006DF39D}"/>
                  </a:ext>
                </a:extLst>
              </p:cNvPr>
              <p:cNvSpPr/>
              <p:nvPr/>
            </p:nvSpPr>
            <p:spPr>
              <a:xfrm>
                <a:off x="9323812" y="457199"/>
                <a:ext cx="2419009" cy="22213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Title 1">
              <a:extLst>
                <a:ext uri="{FF2B5EF4-FFF2-40B4-BE49-F238E27FC236}">
                  <a16:creationId xmlns:a16="http://schemas.microsoft.com/office/drawing/2014/main" id="{89322B26-29F7-E946-9FBD-BA9CF80734E1}"/>
                </a:ext>
              </a:extLst>
            </p:cNvPr>
            <p:cNvSpPr txBox="1">
              <a:spLocks/>
            </p:cNvSpPr>
            <p:nvPr/>
          </p:nvSpPr>
          <p:spPr>
            <a:xfrm>
              <a:off x="4864394" y="423998"/>
              <a:ext cx="3932237" cy="16002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/>
                <a:t>The</a:t>
              </a:r>
              <a:r>
                <a:rPr lang="en-US" sz="4000" b="1" dirty="0"/>
                <a:t> </a:t>
              </a:r>
              <a:r>
                <a:rPr lang="en-US" sz="4000" b="1" i="1" dirty="0"/>
                <a:t>Solution</a:t>
              </a:r>
            </a:p>
          </p:txBody>
        </p:sp>
        <p:sp>
          <p:nvSpPr>
            <p:cNvPr id="37" name="Text Placeholder 3">
              <a:extLst>
                <a:ext uri="{FF2B5EF4-FFF2-40B4-BE49-F238E27FC236}">
                  <a16:creationId xmlns:a16="http://schemas.microsoft.com/office/drawing/2014/main" id="{EC3C103A-F808-7444-8AFC-E6AC2BA3E84A}"/>
                </a:ext>
              </a:extLst>
            </p:cNvPr>
            <p:cNvSpPr txBox="1">
              <a:spLocks/>
            </p:cNvSpPr>
            <p:nvPr/>
          </p:nvSpPr>
          <p:spPr>
            <a:xfrm>
              <a:off x="4864394" y="1859593"/>
              <a:ext cx="2770605" cy="3811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/>
                <a:t>Data Science to the Rescue!</a:t>
              </a:r>
            </a:p>
            <a:p>
              <a:endParaRPr lang="en-US" sz="1800" dirty="0"/>
            </a:p>
            <a:p>
              <a:r>
                <a:rPr lang="en-US" sz="1800" dirty="0"/>
                <a:t>Build a model to predict which records should be “Accepted”, “Rejected” or “Changed” and liberate the person to perform value add activities for the business. </a:t>
              </a:r>
            </a:p>
          </p:txBody>
        </p:sp>
      </p:grp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E32BF8C-DF8F-AB4F-8DF8-28C867AEA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BB770-747D-0941-B513-022BE67453EB}" type="datetime1">
              <a:rPr lang="en-US" smtClean="0"/>
              <a:t>12/19/19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A4BDDC7-BFE8-0E47-A030-FAAB7F52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Thinkful/Final Capstone/SJadallah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70F6CCA-598A-6945-BA0A-7ECAA1E18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4C41-8FAB-604B-AF1A-DBAA459BA8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CAA56-2C92-8444-A5B0-82E5441D4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60" y="457200"/>
            <a:ext cx="3632777" cy="1997242"/>
          </a:xfrm>
        </p:spPr>
        <p:txBody>
          <a:bodyPr anchor="t"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b="1" i="1" dirty="0">
                <a:solidFill>
                  <a:schemeClr val="bg1"/>
                </a:solidFill>
              </a:rPr>
              <a:t>Dataset: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Acquire, Clean, Explore &amp; Repeat</a:t>
            </a:r>
            <a:endParaRPr lang="en-US" sz="4000" b="1" i="1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F005D-EBBE-2B4B-84E4-12305A674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395419"/>
            <a:ext cx="3932237" cy="3811588"/>
          </a:xfrm>
        </p:spPr>
        <p:txBody>
          <a:bodyPr>
            <a:no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Pulled records from Audit Tool software.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As this model would not include images, excluded all unstructured data.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Cleaned data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Created categorical variables for  6 features.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F6D0720-265A-3049-A1C1-E58B3749A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E492-C221-E043-89FB-58D80E828C8F}" type="datetime1">
              <a:rPr lang="en-US" smtClean="0"/>
              <a:t>12/19/19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E4BF163-C33E-1143-9397-6D150B363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Thinkful/Final Capstone/SJadallah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1A1E69F-460E-B44F-8353-AFF57452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4C41-8FAB-604B-AF1A-DBAA459BA8AB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D4FCC112-757E-024A-ACAA-4F3AD5DDE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620" y="204202"/>
            <a:ext cx="6096000" cy="523093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29E7FAC-BB7E-6E45-9582-275FCF27F3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553184"/>
              </p:ext>
            </p:extLst>
          </p:nvPr>
        </p:nvGraphicFramePr>
        <p:xfrm>
          <a:off x="4321722" y="4837230"/>
          <a:ext cx="288300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629">
                  <a:extLst>
                    <a:ext uri="{9D8B030D-6E8A-4147-A177-3AD203B41FA5}">
                      <a16:colId xmlns:a16="http://schemas.microsoft.com/office/drawing/2014/main" val="315474684"/>
                    </a:ext>
                  </a:extLst>
                </a:gridCol>
                <a:gridCol w="871140">
                  <a:extLst>
                    <a:ext uri="{9D8B030D-6E8A-4147-A177-3AD203B41FA5}">
                      <a16:colId xmlns:a16="http://schemas.microsoft.com/office/drawing/2014/main" val="2239914589"/>
                    </a:ext>
                  </a:extLst>
                </a:gridCol>
                <a:gridCol w="849238">
                  <a:extLst>
                    <a:ext uri="{9D8B030D-6E8A-4147-A177-3AD203B41FA5}">
                      <a16:colId xmlns:a16="http://schemas.microsoft.com/office/drawing/2014/main" val="425414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/>
                        <a:t>Audit_Status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716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Accepted “A”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146,030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95.4%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3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Rejected “R”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6140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144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Changed “C”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878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723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5729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CAA56-2C92-8444-A5B0-82E5441D4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60" y="457200"/>
            <a:ext cx="3632777" cy="1997242"/>
          </a:xfrm>
        </p:spPr>
        <p:txBody>
          <a:bodyPr anchor="t"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b="1" i="1" dirty="0">
                <a:solidFill>
                  <a:schemeClr val="bg1"/>
                </a:solidFill>
              </a:rPr>
              <a:t>Dataset: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Acquire, Clean, Explore &amp; Repeat</a:t>
            </a:r>
            <a:endParaRPr lang="en-US" sz="4000" b="1" i="1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F005D-EBBE-2B4B-84E4-12305A674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395419"/>
            <a:ext cx="3932237" cy="3811588"/>
          </a:xfrm>
        </p:spPr>
        <p:txBody>
          <a:bodyPr>
            <a:no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Histogram of one of the engineered features: duplicated record count.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Boxplot of dispersion of standard weights and time-deltas; both were engineered features and both we treated for outliers.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F6D0720-265A-3049-A1C1-E58B3749A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E492-C221-E043-89FB-58D80E828C8F}" type="datetime1">
              <a:rPr lang="en-US" smtClean="0"/>
              <a:t>12/19/19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E4BF163-C33E-1143-9397-6D150B363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Thinkful/Final Capstone/SJadallah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1A1E69F-460E-B44F-8353-AFF57452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4C41-8FAB-604B-AF1A-DBAA459BA8AB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FDAB990-947A-9249-A4F0-3B833AC78A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15946" y="11864"/>
            <a:ext cx="6687637" cy="3566740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2845BD-45C1-114C-8FCA-9744FD4951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5195" y="3578604"/>
            <a:ext cx="6529137" cy="30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71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CAA56-2C92-8444-A5B0-82E5441D4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60" y="457200"/>
            <a:ext cx="3632777" cy="1997242"/>
          </a:xfrm>
        </p:spPr>
        <p:txBody>
          <a:bodyPr anchor="t"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b="1" i="1" dirty="0">
                <a:solidFill>
                  <a:schemeClr val="bg1"/>
                </a:solidFill>
              </a:rPr>
              <a:t>Dataset: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Acquire, Clean, Explore &amp; Repeat</a:t>
            </a:r>
            <a:endParaRPr lang="en-US" sz="4000" b="1" i="1" dirty="0">
              <a:solidFill>
                <a:schemeClr val="bg1"/>
              </a:solidFill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F6D0720-265A-3049-A1C1-E58B3749A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E492-C221-E043-89FB-58D80E828C8F}" type="datetime1">
              <a:rPr lang="en-US" smtClean="0"/>
              <a:t>12/19/19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E4BF163-C33E-1143-9397-6D150B363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Thinkful/Final Capstone/SJadallah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1A1E69F-460E-B44F-8353-AFF57452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4C41-8FAB-604B-AF1A-DBAA459BA8AB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D7A3DB6-9E0E-0A4B-8868-8BCB4AECC97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5717" y="342382"/>
            <a:ext cx="8778542" cy="6058418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19AEBD8-3382-F14B-B478-325B775AB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395419"/>
            <a:ext cx="3932237" cy="3811588"/>
          </a:xfrm>
        </p:spPr>
        <p:txBody>
          <a:bodyPr>
            <a:no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First histogram is overall profile of distribution of records, by reason, that were either accepted (”None”) or rejected (all other reason codes).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Second histogram is same data removing the large dataset of the accepted records.</a:t>
            </a:r>
          </a:p>
        </p:txBody>
      </p:sp>
    </p:spTree>
    <p:extLst>
      <p:ext uri="{BB962C8B-B14F-4D97-AF65-F5344CB8AC3E}">
        <p14:creationId xmlns:p14="http://schemas.microsoft.com/office/powerpoint/2010/main" val="632852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CAA56-2C92-8444-A5B0-82E5441D4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60" y="457200"/>
            <a:ext cx="3632777" cy="1997242"/>
          </a:xfrm>
        </p:spPr>
        <p:txBody>
          <a:bodyPr anchor="t"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b="1" i="1" dirty="0">
                <a:solidFill>
                  <a:schemeClr val="bg1"/>
                </a:solidFill>
              </a:rPr>
              <a:t>Dataset: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Acquire, Clean, Explore &amp; Repeat</a:t>
            </a:r>
            <a:endParaRPr lang="en-US" sz="4000" b="1" i="1" dirty="0">
              <a:solidFill>
                <a:schemeClr val="bg1"/>
              </a:solidFill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F6D0720-265A-3049-A1C1-E58B3749A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E492-C221-E043-89FB-58D80E828C8F}" type="datetime1">
              <a:rPr lang="en-US" smtClean="0"/>
              <a:t>12/19/19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E4BF163-C33E-1143-9397-6D150B363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Thinkful/Final Capstone/SJadallah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1A1E69F-460E-B44F-8353-AFF57452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4C41-8FAB-604B-AF1A-DBAA459BA8AB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DAE6A8C3-A11C-1F46-B14B-D9EC122E5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788" y="720607"/>
            <a:ext cx="7010400" cy="54864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E2D02C-8087-FB46-A05B-F0869D2949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395419"/>
            <a:ext cx="4040188" cy="3811588"/>
          </a:xfrm>
        </p:spPr>
        <p:txBody>
          <a:bodyPr>
            <a:no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Relationship plot to test if visually there was a clear relationship between the mean absolute deviation in weight and the time delta.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</a:rPr>
              <a:t>Both are engineered features.</a:t>
            </a:r>
          </a:p>
        </p:txBody>
      </p:sp>
    </p:spTree>
    <p:extLst>
      <p:ext uri="{BB962C8B-B14F-4D97-AF65-F5344CB8AC3E}">
        <p14:creationId xmlns:p14="http://schemas.microsoft.com/office/powerpoint/2010/main" val="343879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6F98A-2D22-7F40-A0A1-720A439092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38911"/>
            <a:ext cx="2743200" cy="365125"/>
          </a:xfrm>
        </p:spPr>
        <p:txBody>
          <a:bodyPr/>
          <a:lstStyle/>
          <a:p>
            <a:fld id="{7A44F528-B95A-AE46-8B74-7C3AD26FAF88}" type="datetime1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7184E-64AD-754C-A137-4BCB29908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en-US" dirty="0" err="1"/>
              <a:t>Thinkful</a:t>
            </a:r>
            <a:r>
              <a:rPr lang="en-US" dirty="0"/>
              <a:t>/Final Capstone/</a:t>
            </a:r>
            <a:r>
              <a:rPr lang="en-US" dirty="0" err="1"/>
              <a:t>SJadallah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24C0C-B711-D142-8E44-0285BFB7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4C41-8FAB-604B-AF1A-DBAA459BA8AB}" type="slidenum">
              <a:rPr lang="en-US" smtClean="0"/>
              <a:t>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74E385-496C-2D48-A282-774800DF13CB}"/>
              </a:ext>
            </a:extLst>
          </p:cNvPr>
          <p:cNvSpPr txBox="1">
            <a:spLocks/>
          </p:cNvSpPr>
          <p:nvPr/>
        </p:nvSpPr>
        <p:spPr>
          <a:xfrm>
            <a:off x="8288428" y="0"/>
            <a:ext cx="3632777" cy="199724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b="1" i="1" dirty="0">
                <a:solidFill>
                  <a:schemeClr val="bg1"/>
                </a:solidFill>
              </a:rPr>
              <a:t>Dataset: </a:t>
            </a:r>
          </a:p>
          <a:p>
            <a:r>
              <a:rPr lang="en-US" sz="4000" i="1" dirty="0">
                <a:solidFill>
                  <a:schemeClr val="bg1"/>
                </a:solidFill>
              </a:rPr>
              <a:t>Imbalanced Data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164D34-E004-9947-815E-9984B313DBC0}"/>
              </a:ext>
            </a:extLst>
          </p:cNvPr>
          <p:cNvSpPr txBox="1">
            <a:spLocks/>
          </p:cNvSpPr>
          <p:nvPr/>
        </p:nvSpPr>
        <p:spPr>
          <a:xfrm>
            <a:off x="8259763" y="1523206"/>
            <a:ext cx="3932237" cy="38115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During EDA and initial modeling the models were overfitting due to large imbalance in data.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The “Accepted” records were dominate therefore skewing results of models.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Applied a SMOTE, SMOTEENN and </a:t>
            </a:r>
            <a:r>
              <a:rPr lang="en-US" sz="1800" dirty="0" err="1">
                <a:solidFill>
                  <a:schemeClr val="bg1"/>
                </a:solidFill>
              </a:rPr>
              <a:t>SMOTETomek</a:t>
            </a:r>
            <a:r>
              <a:rPr lang="en-US" sz="1800" dirty="0">
                <a:solidFill>
                  <a:schemeClr val="bg1"/>
                </a:solidFill>
              </a:rPr>
              <a:t> random under/over sampler to balance the data.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This approached was used to minimize data loss.</a:t>
            </a: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69EA00B6-A1AE-D04A-8A84-761D78EDA3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6892" y="0"/>
            <a:ext cx="6061826" cy="667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16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CAA56-2C92-8444-A5B0-82E5441D4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60" y="457200"/>
            <a:ext cx="3932237" cy="1933074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 Model Building</a:t>
            </a:r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i="1" dirty="0">
                <a:solidFill>
                  <a:schemeClr val="bg1"/>
                </a:solidFill>
              </a:rPr>
              <a:t>Cluster ****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F005D-EBBE-2B4B-84E4-12305A674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1" y="2374232"/>
            <a:ext cx="3932237" cy="3811588"/>
          </a:xfrm>
        </p:spPr>
        <p:txBody>
          <a:bodyPr>
            <a:no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These were supervised learning models.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Decided to test both clustering, and neural network models.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Clustering models included:</a:t>
            </a:r>
            <a:endParaRPr lang="en-US" sz="1600" dirty="0">
              <a:solidFill>
                <a:schemeClr val="bg1"/>
              </a:solidFill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</a:rPr>
              <a:t>K-Means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</a:rPr>
              <a:t>Mean-shift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MLP Neural Network model.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2600" i="1" dirty="0">
                <a:solidFill>
                  <a:schemeClr val="bg1"/>
                </a:solidFill>
              </a:rPr>
              <a:t>The data was not a good fit for any of these models!</a:t>
            </a: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F6D0720-265A-3049-A1C1-E58B3749A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E492-C221-E043-89FB-58D80E828C8F}" type="datetime1">
              <a:rPr lang="en-US" smtClean="0"/>
              <a:t>12/19/19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E4BF163-C33E-1143-9397-6D150B363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Thinkful/Final Capstone/SJadallah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1A1E69F-460E-B44F-8353-AFF57452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4C41-8FAB-604B-AF1A-DBAA459BA8AB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BE35E88-8009-A244-8E13-794C61C772D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79471" y="322689"/>
            <a:ext cx="4493795" cy="2995863"/>
          </a:xfrm>
          <a:prstGeom prst="rect">
            <a:avLst/>
          </a:prstGeom>
        </p:spPr>
      </p:pic>
      <p:pic>
        <p:nvPicPr>
          <p:cNvPr id="14" name="Picture 13" descr="A picture containing food&#10;&#10;Description automatically generated">
            <a:extLst>
              <a:ext uri="{FF2B5EF4-FFF2-40B4-BE49-F238E27FC236}">
                <a16:creationId xmlns:a16="http://schemas.microsoft.com/office/drawing/2014/main" id="{0E58F901-8772-EF4A-921E-875995A58CD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54525" y="2117076"/>
            <a:ext cx="3935771" cy="262384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12C4ECB-DE4D-A144-B61E-4A64A42C5B63}"/>
              </a:ext>
            </a:extLst>
          </p:cNvPr>
          <p:cNvGrpSpPr/>
          <p:nvPr/>
        </p:nvGrpSpPr>
        <p:grpSpPr>
          <a:xfrm>
            <a:off x="4465652" y="4088189"/>
            <a:ext cx="4121431" cy="2097631"/>
            <a:chOff x="4465652" y="4088189"/>
            <a:chExt cx="4121431" cy="20976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99A3BB-60C4-1E41-95D4-F28AEED5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65652" y="4365188"/>
              <a:ext cx="4121431" cy="18206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8625D3-AEC9-7740-9F82-606BCA8EBF9E}"/>
                </a:ext>
              </a:extLst>
            </p:cNvPr>
            <p:cNvSpPr txBox="1"/>
            <p:nvPr/>
          </p:nvSpPr>
          <p:spPr>
            <a:xfrm>
              <a:off x="4562933" y="4088189"/>
              <a:ext cx="19982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MLP Classification Report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0255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993</Words>
  <Application>Microsoft Macintosh PowerPoint</Application>
  <PresentationFormat>Widescreen</PresentationFormat>
  <Paragraphs>237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Wingdings</vt:lpstr>
      <vt:lpstr>Office Theme</vt:lpstr>
      <vt:lpstr>Final Capstone:         Application of Predictive                       Models to Automate  Data Auditing</vt:lpstr>
      <vt:lpstr>Current State</vt:lpstr>
      <vt:lpstr> The Problem</vt:lpstr>
      <vt:lpstr> Dataset:  Acquire, Clean, Explore &amp; Repeat</vt:lpstr>
      <vt:lpstr> Dataset:  Acquire, Clean, Explore &amp; Repeat</vt:lpstr>
      <vt:lpstr> Dataset:  Acquire, Clean, Explore &amp; Repeat</vt:lpstr>
      <vt:lpstr> Dataset:  Acquire, Clean, Explore &amp; Repeat</vt:lpstr>
      <vt:lpstr>PowerPoint Presentation</vt:lpstr>
      <vt:lpstr> Model Building  Cluster ****</vt:lpstr>
      <vt:lpstr> Model Building  Classification Models</vt:lpstr>
      <vt:lpstr> Model Building  Classification Models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Shafiq Jadallah</dc:creator>
  <cp:lastModifiedBy>Shafiq Jadallah</cp:lastModifiedBy>
  <cp:revision>33</cp:revision>
  <dcterms:created xsi:type="dcterms:W3CDTF">2019-12-19T04:27:45Z</dcterms:created>
  <dcterms:modified xsi:type="dcterms:W3CDTF">2019-12-20T04:31:17Z</dcterms:modified>
</cp:coreProperties>
</file>